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7" r:id="rId2"/>
    <p:sldId id="261" r:id="rId3"/>
    <p:sldId id="285" r:id="rId4"/>
    <p:sldId id="281" r:id="rId5"/>
    <p:sldId id="283" r:id="rId6"/>
    <p:sldId id="282" r:id="rId7"/>
    <p:sldId id="260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r>
              <a:rPr lang="en-US"/>
              <a:t>Number of RUW Graduates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Number of Graduates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Sheet1!$A$3:$A$9</c:f>
              <c:strCache>
                <c:ptCount val="7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  <c:pt idx="4">
                  <c:v>2012-2013</c:v>
                </c:pt>
                <c:pt idx="5">
                  <c:v>2013-2014</c:v>
                </c:pt>
                <c:pt idx="6">
                  <c:v>2014-2015</c:v>
                </c:pt>
              </c:strCache>
            </c:strRef>
          </c:cat>
          <c:val>
            <c:numRef>
              <c:f>Sheet1!$B$3:$B$9</c:f>
              <c:numCache>
                <c:formatCode>General</c:formatCode>
                <c:ptCount val="7"/>
                <c:pt idx="0">
                  <c:v>19</c:v>
                </c:pt>
                <c:pt idx="1">
                  <c:v>61</c:v>
                </c:pt>
                <c:pt idx="2">
                  <c:v>96</c:v>
                </c:pt>
                <c:pt idx="3">
                  <c:v>132</c:v>
                </c:pt>
                <c:pt idx="4">
                  <c:v>129</c:v>
                </c:pt>
                <c:pt idx="5">
                  <c:v>125</c:v>
                </c:pt>
                <c:pt idx="6">
                  <c:v>134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3512512"/>
        <c:axId val="-23513056"/>
      </c:barChart>
      <c:catAx>
        <c:axId val="-2351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n-US"/>
          </a:p>
        </c:txPr>
        <c:crossAx val="-23513056"/>
        <c:crosses val="autoZero"/>
        <c:auto val="1"/>
        <c:lblAlgn val="ctr"/>
        <c:lblOffset val="100"/>
        <c:noMultiLvlLbl val="0"/>
      </c:catAx>
      <c:valAx>
        <c:axId val="-23513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n-US"/>
          </a:p>
        </c:txPr>
        <c:crossAx val="-23512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outerShdw blurRad="50800" dist="38100" dir="2700000" algn="tl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b="1">
          <a:latin typeface="Candara" panose="020E0502030303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B34B0-CDF5-4E58-810D-54FBEF9C5F87}" type="datetimeFigureOut">
              <a:rPr lang="en-US" smtClean="0"/>
              <a:t>18/04/2016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CA5C9-7089-4640-81B4-0EB5A8BE2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12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67FB72-6E67-403C-8BBF-368CB13DE327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4942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CA5C9-7089-4640-81B4-0EB5A8BE2C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71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063" indent="-288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8875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01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75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476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196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916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636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39C8B3-CFF7-4360-8667-F711A1E1ABD2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32335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063" indent="-288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8875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01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75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476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196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916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636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39C8B3-CFF7-4360-8667-F711A1E1ABD2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75013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063" indent="-288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8875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01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75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476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196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916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636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39C8B3-CFF7-4360-8667-F711A1E1ABD2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02743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1E0F-8DF4-4B8D-9F30-31ACEA75A7BC}" type="datetime1">
              <a:rPr lang="en-US" smtClean="0"/>
              <a:t>18/04/2016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RUW Conference on Women and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400E-735D-4E00-90C0-023A630E18B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729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CFB6-6199-4D1C-BF56-1032610FE174}" type="datetime1">
              <a:rPr lang="en-US" smtClean="0"/>
              <a:t>18/04/2016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RUW Conference on Women and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400E-735D-4E00-90C0-023A630E1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0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01BF-B856-4C9F-B314-0B50B1BD808A}" type="datetime1">
              <a:rPr lang="en-US" smtClean="0"/>
              <a:t>18/04/2016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RUW Conference on Women and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400E-735D-4E00-90C0-023A630E1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8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88DC-E976-42F6-8C49-1E79C5A68369}" type="datetime1">
              <a:rPr lang="en-US" smtClean="0"/>
              <a:t>18/04/2016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RUW Conference on Women and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400E-735D-4E00-90C0-023A630E1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2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25CD-9240-434B-B4B7-E25FF7821F9A}" type="datetime1">
              <a:rPr lang="en-US" smtClean="0"/>
              <a:t>18/04/2016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RUW Conference on Women and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400E-735D-4E00-90C0-023A630E18B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014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47B8-E7F8-41C2-A804-0EF30FD7A77F}" type="datetime1">
              <a:rPr lang="en-US" smtClean="0"/>
              <a:t>18/04/2016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RUW Conference on Women and Society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400E-735D-4E00-90C0-023A630E1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6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EB27-19C2-4EA9-AED3-43E4D9A69E07}" type="datetime1">
              <a:rPr lang="en-US" smtClean="0"/>
              <a:t>18/04/2016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RUW Conference on Women and Society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400E-735D-4E00-90C0-023A630E1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60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FB1C-5123-4645-90CD-8F04DA10D8F8}" type="datetime1">
              <a:rPr lang="en-US" smtClean="0"/>
              <a:t>18/04/2016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RUW Conference on Women and Society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400E-735D-4E00-90C0-023A630E1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0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ECC7-EBDF-47CF-A7DE-08EB6F350A95}" type="datetime1">
              <a:rPr lang="en-US" smtClean="0"/>
              <a:t>18/04/2016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RUW Conference on Women and Society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400E-735D-4E00-90C0-023A630E1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6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A3082D7-BF99-46D6-8C45-00F4695FC3D0}" type="datetime1">
              <a:rPr lang="en-US" smtClean="0"/>
              <a:t>18/04/2016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RUW Conference on Women and Society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1B400E-735D-4E00-90C0-023A630E1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6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0FE3-552F-49B7-AD14-D16F661DE3F2}" type="datetime1">
              <a:rPr lang="en-US" smtClean="0"/>
              <a:t>18/04/2016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RUW Conference on Women and Society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400E-735D-4E00-90C0-023A630E1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CE23F42-03DF-4883-9676-B860CA4CD536}" type="datetime1">
              <a:rPr lang="en-US" smtClean="0"/>
              <a:t>18/04/2016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RUW Conference on Women and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51B400E-735D-4E00-90C0-023A630E18B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10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744" y="1038225"/>
            <a:ext cx="7497763" cy="909638"/>
          </a:xfrm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733572"/>
                </a:solidFill>
                <a:latin typeface="Candara" panose="020E0502030303020204" pitchFamily="34" charset="0"/>
              </a:rPr>
              <a:t>A Journey of </a:t>
            </a:r>
            <a:r>
              <a:rPr lang="en-US" b="1" dirty="0" smtClean="0">
                <a:solidFill>
                  <a:srgbClr val="733572"/>
                </a:solidFill>
                <a:latin typeface="Candara" panose="020E0502030303020204" pitchFamily="34" charset="0"/>
              </a:rPr>
              <a:t>Excellence</a:t>
            </a:r>
            <a:br>
              <a:rPr lang="en-US" b="1" dirty="0" smtClean="0">
                <a:solidFill>
                  <a:srgbClr val="733572"/>
                </a:solidFill>
                <a:latin typeface="Candara" panose="020E0502030303020204" pitchFamily="34" charset="0"/>
              </a:rPr>
            </a:br>
            <a:r>
              <a:rPr lang="en-US" b="1" dirty="0" smtClean="0">
                <a:solidFill>
                  <a:srgbClr val="733572"/>
                </a:solidFill>
                <a:latin typeface="Candara" panose="020E0502030303020204" pitchFamily="34" charset="0"/>
              </a:rPr>
              <a:t> </a:t>
            </a:r>
            <a:r>
              <a:rPr lang="en-US" b="1" dirty="0">
                <a:solidFill>
                  <a:srgbClr val="733572"/>
                </a:solidFill>
                <a:latin typeface="Candara" panose="020E0502030303020204" pitchFamily="34" charset="0"/>
              </a:rPr>
              <a:t/>
            </a:r>
            <a:br>
              <a:rPr lang="en-US" b="1" dirty="0">
                <a:solidFill>
                  <a:srgbClr val="733572"/>
                </a:solidFill>
                <a:latin typeface="Candara" panose="020E0502030303020204" pitchFamily="34" charset="0"/>
              </a:rPr>
            </a:br>
            <a:r>
              <a:rPr lang="en-US" b="1" dirty="0">
                <a:solidFill>
                  <a:srgbClr val="733572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12294" name="Content Placeholder 3"/>
          <p:cNvSpPr>
            <a:spLocks noGrp="1"/>
          </p:cNvSpPr>
          <p:nvPr>
            <p:ph idx="1"/>
          </p:nvPr>
        </p:nvSpPr>
        <p:spPr>
          <a:xfrm>
            <a:off x="2371726" y="3981450"/>
            <a:ext cx="7543800" cy="4419600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en-US" altLang="en-US" sz="3200" b="1" dirty="0">
                <a:solidFill>
                  <a:srgbClr val="733572"/>
                </a:solidFill>
                <a:latin typeface="Candara" panose="020E0502030303020204" pitchFamily="34" charset="0"/>
              </a:rPr>
              <a:t>RUW is proudly celebrating  </a:t>
            </a:r>
          </a:p>
          <a:p>
            <a:pPr algn="ctr">
              <a:lnSpc>
                <a:spcPct val="200000"/>
              </a:lnSpc>
            </a:pPr>
            <a:r>
              <a:rPr lang="en-US" altLang="en-US" sz="3200" b="1" dirty="0">
                <a:solidFill>
                  <a:srgbClr val="733572"/>
                </a:solidFill>
                <a:latin typeface="Candara" panose="020E0502030303020204" pitchFamily="34" charset="0"/>
              </a:rPr>
              <a:t>10 years of operation </a:t>
            </a:r>
          </a:p>
        </p:txBody>
      </p:sp>
      <p:sp>
        <p:nvSpPr>
          <p:cNvPr id="12293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1524000" y="6450014"/>
            <a:ext cx="1854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CFA071-A123-4E8C-B1E0-FA22183F131E}" type="datetime1">
              <a:rPr lang="en-US" altLang="en-US" smtClean="0">
                <a:solidFill>
                  <a:srgbClr val="FFFFFF"/>
                </a:solidFill>
                <a:latin typeface="Candara" panose="020E0502030303020204" pitchFamily="34" charset="0"/>
              </a:rPr>
              <a:t>18/04/2016</a:t>
            </a:fld>
            <a:endParaRPr lang="en-US" altLang="en-US" dirty="0" smtClean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12292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cap="none" smtClean="0">
                <a:solidFill>
                  <a:srgbClr val="FFFFFF"/>
                </a:solidFill>
                <a:latin typeface="Candara" panose="020E0502030303020204" pitchFamily="34" charset="0"/>
              </a:rPr>
              <a:t>RUW Conference on Women and Society</a:t>
            </a: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9906001" y="6445251"/>
            <a:ext cx="6445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715D9173-2EF9-40C3-91A3-EED262AF0569}" type="slidenum">
              <a:rPr lang="en-US" altLang="en-US" sz="1100" b="1">
                <a:solidFill>
                  <a:srgbClr val="FFFFFF"/>
                </a:solidFill>
                <a:latin typeface="Candara" panose="020E0502030303020204" pitchFamily="34" charset="0"/>
              </a:rPr>
              <a:pPr algn="ctr"/>
              <a:t>1</a:t>
            </a:fld>
            <a:endParaRPr lang="en-US" altLang="en-US" sz="1100" b="1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pic>
        <p:nvPicPr>
          <p:cNvPr id="1229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2257425"/>
            <a:ext cx="5322888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82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 noGrp="1"/>
          </p:cNvSpPr>
          <p:nvPr>
            <p:ph type="title"/>
          </p:nvPr>
        </p:nvSpPr>
        <p:spPr>
          <a:xfrm>
            <a:off x="390315" y="1140630"/>
            <a:ext cx="3886200" cy="609600"/>
          </a:xfrm>
        </p:spPr>
        <p:txBody>
          <a:bodyPr anchor="ctr">
            <a:noAutofit/>
          </a:bodyPr>
          <a:lstStyle/>
          <a:p>
            <a:pPr>
              <a:defRPr/>
            </a:pPr>
            <a:r>
              <a:rPr lang="en-US" b="1" cap="small" spc="100" dirty="0">
                <a:solidFill>
                  <a:srgbClr val="7030A0"/>
                </a:solidFill>
              </a:rPr>
              <a:t>Class of 2011</a:t>
            </a:r>
          </a:p>
        </p:txBody>
      </p:sp>
      <p:sp>
        <p:nvSpPr>
          <p:cNvPr id="79879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D5022A-0DEC-44C6-B1C6-656A1DC6C175}" type="datetime1">
              <a:rPr lang="en-US" altLang="en-US" smtClean="0">
                <a:solidFill>
                  <a:schemeClr val="tx2"/>
                </a:solidFill>
              </a:rPr>
              <a:t>18/04/2016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79881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RUW Conference on Women and Society</a:t>
            </a:r>
          </a:p>
        </p:txBody>
      </p:sp>
      <p:sp>
        <p:nvSpPr>
          <p:cNvPr id="798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589B54-756D-452C-A246-C4123917B544}" type="slidenum">
              <a:rPr lang="en-US" altLang="en-US" smtClean="0">
                <a:solidFill>
                  <a:schemeClr val="tx2"/>
                </a:solidFill>
              </a:rPr>
              <a:pPr/>
              <a:t>10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pic>
        <p:nvPicPr>
          <p:cNvPr id="79876" name="Picture 4" descr="12 x 18 inc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1" y="681060"/>
            <a:ext cx="41179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2" descr="C:\Documents and Settings\sshirazie\Local Settings\Temporary Internet Files\Content.Word\AYM_70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681060"/>
            <a:ext cx="2420939" cy="282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7" descr="C:\Documents and Settings\sshirazie\Local Settings\Temporary Internet Files\Content.Outlook\K33HKPQ4\photo by khalil Ebrahim-198  8 5 X 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3429000"/>
            <a:ext cx="91757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5"/>
            <a:ext cx="2057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92093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 noGrp="1"/>
          </p:cNvSpPr>
          <p:nvPr>
            <p:ph type="title"/>
          </p:nvPr>
        </p:nvSpPr>
        <p:spPr>
          <a:xfrm>
            <a:off x="383170" y="898010"/>
            <a:ext cx="3900489" cy="609600"/>
          </a:xfrm>
        </p:spPr>
        <p:txBody>
          <a:bodyPr anchor="ctr">
            <a:noAutofit/>
          </a:bodyPr>
          <a:lstStyle/>
          <a:p>
            <a:pPr>
              <a:defRPr/>
            </a:pPr>
            <a:r>
              <a:rPr lang="en-US" b="1" cap="small" spc="100" dirty="0">
                <a:solidFill>
                  <a:srgbClr val="7030A0"/>
                </a:solidFill>
                <a:uFill>
                  <a:solidFill>
                    <a:schemeClr val="bg2">
                      <a:lumMod val="50000"/>
                    </a:schemeClr>
                  </a:solidFill>
                </a:uFill>
              </a:rPr>
              <a:t>Class of 2012</a:t>
            </a:r>
          </a:p>
        </p:txBody>
      </p:sp>
      <p:sp>
        <p:nvSpPr>
          <p:cNvPr id="80903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015EF8-699C-407C-9ECD-0CE4962CF946}" type="datetime1">
              <a:rPr lang="en-US" altLang="en-US" smtClean="0">
                <a:solidFill>
                  <a:schemeClr val="tx2"/>
                </a:solidFill>
              </a:rPr>
              <a:t>18/04/2016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80905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RUW Conference on Women and Society</a:t>
            </a:r>
          </a:p>
        </p:txBody>
      </p:sp>
      <p:sp>
        <p:nvSpPr>
          <p:cNvPr id="809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2FEAAD-02E8-41DF-94D3-2478743AF0EB}" type="slidenum">
              <a:rPr lang="en-US" altLang="en-US" smtClean="0">
                <a:solidFill>
                  <a:schemeClr val="tx2"/>
                </a:solidFill>
              </a:rPr>
              <a:pPr/>
              <a:t>11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pic>
        <p:nvPicPr>
          <p:cNvPr id="80900" name="Picture 8" descr="C:\Documents and Settings\mchoudhary\Desktop\DSC_60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095" y="1740457"/>
            <a:ext cx="90424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9" descr="C:\Documents and Settings\mchoudhary\Desktop\Mrinalini Choudhary\PR Photos\Graduation 2012 Photos\Sami Sayyar-Broadway\DSC_0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364610"/>
            <a:ext cx="341539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6" descr="C:\Documents and Settings\mchoudhary\Desktop\Mrinalini Choudhary\PR Photos\Graduation 2012 Photos\Sami Sayyar-Broadway\DSC_59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3990975" cy="265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2"/>
            <a:ext cx="2057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48006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5339"/>
            <a:ext cx="3362325" cy="617538"/>
          </a:xfrm>
        </p:spPr>
        <p:txBody>
          <a:bodyPr anchor="t">
            <a:noAutofit/>
          </a:bodyPr>
          <a:lstStyle/>
          <a:p>
            <a:pPr algn="r">
              <a:defRPr/>
            </a:pPr>
            <a:r>
              <a:rPr lang="en-US" b="1" cap="small" dirty="0">
                <a:solidFill>
                  <a:srgbClr val="7030A0"/>
                </a:solidFill>
              </a:rPr>
              <a:t>Class of 2013</a:t>
            </a:r>
          </a:p>
        </p:txBody>
      </p:sp>
      <p:pic>
        <p:nvPicPr>
          <p:cNvPr id="81923" name="Content Placeholder 5" descr="MALKYA (1443)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579" y="1570037"/>
            <a:ext cx="7089857" cy="4712407"/>
          </a:xfrm>
        </p:spPr>
      </p:pic>
      <p:sp>
        <p:nvSpPr>
          <p:cNvPr id="81926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73F02D-171D-4C12-B359-F8B8E836F99C}" type="datetime1">
              <a:rPr lang="en-US" altLang="en-US" smtClean="0">
                <a:solidFill>
                  <a:schemeClr val="tx2"/>
                </a:solidFill>
              </a:rPr>
              <a:t>18/04/2016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81928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RUW Conference on Women and Society</a:t>
            </a:r>
          </a:p>
        </p:txBody>
      </p:sp>
      <p:sp>
        <p:nvSpPr>
          <p:cNvPr id="8192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687A8F-278C-402B-8A63-41AD61544F72}" type="slidenum">
              <a:rPr lang="en-US" altLang="en-US" smtClean="0">
                <a:solidFill>
                  <a:schemeClr val="tx2"/>
                </a:solidFill>
              </a:rPr>
              <a:pPr/>
              <a:t>12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pic>
        <p:nvPicPr>
          <p:cNvPr id="81924" name="Picture 6" descr="MALKYA (1303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217488"/>
            <a:ext cx="4876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48903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0770"/>
            <a:ext cx="10502103" cy="519112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5339"/>
            <a:ext cx="3362325" cy="617538"/>
          </a:xfrm>
        </p:spPr>
        <p:txBody>
          <a:bodyPr anchor="t">
            <a:noAutofit/>
          </a:bodyPr>
          <a:lstStyle/>
          <a:p>
            <a:pPr algn="r">
              <a:defRPr/>
            </a:pPr>
            <a:r>
              <a:rPr lang="en-US" b="1" cap="small" dirty="0">
                <a:solidFill>
                  <a:srgbClr val="7030A0"/>
                </a:solidFill>
              </a:rPr>
              <a:t>Class of </a:t>
            </a:r>
            <a:r>
              <a:rPr lang="en-US" b="1" cap="small" dirty="0" smtClean="0">
                <a:solidFill>
                  <a:srgbClr val="7030A0"/>
                </a:solidFill>
              </a:rPr>
              <a:t>2014</a:t>
            </a:r>
            <a:endParaRPr lang="en-US" b="1" cap="small" dirty="0">
              <a:solidFill>
                <a:srgbClr val="7030A0"/>
              </a:solidFill>
            </a:endParaRPr>
          </a:p>
        </p:txBody>
      </p:sp>
      <p:sp>
        <p:nvSpPr>
          <p:cNvPr id="81926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73F02D-171D-4C12-B359-F8B8E836F99C}" type="datetime1">
              <a:rPr lang="en-US" altLang="en-US" smtClean="0">
                <a:solidFill>
                  <a:schemeClr val="tx2"/>
                </a:solidFill>
              </a:rPr>
              <a:t>18/04/2016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81928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RUW Conference on Women and Society</a:t>
            </a:r>
          </a:p>
        </p:txBody>
      </p:sp>
      <p:sp>
        <p:nvSpPr>
          <p:cNvPr id="8192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687A8F-278C-402B-8A63-41AD61544F72}" type="slidenum">
              <a:rPr lang="en-US" altLang="en-US" smtClean="0">
                <a:solidFill>
                  <a:schemeClr val="tx2"/>
                </a:solidFill>
              </a:rPr>
              <a:pPr/>
              <a:t>13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91122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0060" y="688995"/>
            <a:ext cx="9861540" cy="5702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160" y="71457"/>
            <a:ext cx="3362325" cy="617538"/>
          </a:xfrm>
        </p:spPr>
        <p:txBody>
          <a:bodyPr anchor="t">
            <a:noAutofit/>
          </a:bodyPr>
          <a:lstStyle/>
          <a:p>
            <a:pPr algn="r">
              <a:defRPr/>
            </a:pPr>
            <a:r>
              <a:rPr lang="en-US" b="1" cap="small" dirty="0">
                <a:solidFill>
                  <a:srgbClr val="7030A0"/>
                </a:solidFill>
              </a:rPr>
              <a:t>Class of </a:t>
            </a:r>
            <a:r>
              <a:rPr lang="en-US" b="1" cap="small" dirty="0" smtClean="0">
                <a:solidFill>
                  <a:srgbClr val="7030A0"/>
                </a:solidFill>
              </a:rPr>
              <a:t>2015</a:t>
            </a:r>
            <a:endParaRPr lang="en-US" b="1" cap="small" dirty="0">
              <a:solidFill>
                <a:srgbClr val="7030A0"/>
              </a:solidFill>
            </a:endParaRPr>
          </a:p>
        </p:txBody>
      </p:sp>
      <p:sp>
        <p:nvSpPr>
          <p:cNvPr id="81926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73F02D-171D-4C12-B359-F8B8E836F99C}" type="datetime1">
              <a:rPr lang="en-US" altLang="en-US" smtClean="0">
                <a:solidFill>
                  <a:schemeClr val="tx2"/>
                </a:solidFill>
              </a:rPr>
              <a:t>18/04/2016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81928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RUW Conference on Women and Society</a:t>
            </a:r>
          </a:p>
        </p:txBody>
      </p:sp>
      <p:sp>
        <p:nvSpPr>
          <p:cNvPr id="8192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687A8F-278C-402B-8A63-41AD61544F72}" type="slidenum">
              <a:rPr lang="en-US" altLang="en-US" smtClean="0">
                <a:solidFill>
                  <a:schemeClr val="tx2"/>
                </a:solidFill>
              </a:rPr>
              <a:pPr/>
              <a:t>14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05705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85000"/>
              </a:lnSpc>
              <a:spcBef>
                <a:spcPct val="0"/>
              </a:spcBef>
              <a:buNone/>
              <a:defRPr/>
            </a:pPr>
            <a:r>
              <a:rPr lang="en-US" sz="6000" b="1" cap="small" spc="-5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88DC-E976-42F6-8C49-1E79C5A68369}" type="datetime1">
              <a:rPr lang="en-US" smtClean="0"/>
              <a:t>18/04/2016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RUW Conference on Women and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400E-735D-4E00-90C0-023A630E18B9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84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77899"/>
            <a:ext cx="6203950" cy="587375"/>
          </a:xfrm>
        </p:spPr>
        <p:txBody>
          <a:bodyPr anchor="ctr">
            <a:no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733572"/>
                </a:solidFill>
                <a:latin typeface="Candara" panose="020E0502030303020204" pitchFamily="34" charset="0"/>
              </a:rPr>
              <a:t>Some of the Achievements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622301" y="1866899"/>
            <a:ext cx="10950576" cy="4964113"/>
          </a:xfrm>
        </p:spPr>
        <p:txBody>
          <a:bodyPr>
            <a:normAutofit/>
          </a:bodyPr>
          <a:lstStyle/>
          <a:p>
            <a:pPr marL="201168" lvl="1" indent="0">
              <a:lnSpc>
                <a:spcPct val="100000"/>
              </a:lnSpc>
              <a:buNone/>
            </a:pPr>
            <a:r>
              <a:rPr lang="en-US" sz="2800" u="sng" dirty="0"/>
              <a:t>RUW started its operations in 2005 and the major achievements </a:t>
            </a:r>
            <a:r>
              <a:rPr lang="en-US" sz="2800" u="sng" dirty="0" smtClean="0"/>
              <a:t>are:</a:t>
            </a:r>
          </a:p>
          <a:p>
            <a:pPr marL="201168" lvl="1" indent="0">
              <a:lnSpc>
                <a:spcPct val="100000"/>
              </a:lnSpc>
              <a:buNone/>
            </a:pPr>
            <a:endParaRPr lang="en-US" sz="800" u="sng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RUW received Her Royal Highness Princess </a:t>
            </a:r>
            <a:r>
              <a:rPr lang="en-US" sz="2800" dirty="0" err="1"/>
              <a:t>Shaikha</a:t>
            </a:r>
            <a:r>
              <a:rPr lang="en-US" sz="2800" dirty="0"/>
              <a:t> </a:t>
            </a:r>
            <a:r>
              <a:rPr lang="en-US" sz="2800" dirty="0" err="1"/>
              <a:t>Sabeeka</a:t>
            </a:r>
            <a:r>
              <a:rPr lang="en-US" sz="2800" dirty="0"/>
              <a:t> </a:t>
            </a:r>
            <a:r>
              <a:rPr lang="en-US" sz="2800" dirty="0" err="1"/>
              <a:t>Bint</a:t>
            </a:r>
            <a:r>
              <a:rPr lang="en-US" sz="2800" dirty="0"/>
              <a:t> </a:t>
            </a:r>
            <a:r>
              <a:rPr lang="en-US" sz="2800" dirty="0" err="1"/>
              <a:t>Ebrahim</a:t>
            </a:r>
            <a:r>
              <a:rPr lang="en-US" sz="2800" dirty="0"/>
              <a:t> Al Khalifa award for Bahraini Women Empowerment for the year </a:t>
            </a:r>
            <a:r>
              <a:rPr lang="en-US" sz="2800" dirty="0" smtClean="0"/>
              <a:t>2014.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8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 smtClean="0"/>
              <a:t>RUW </a:t>
            </a:r>
            <a:r>
              <a:rPr lang="en-US" sz="2800" dirty="0"/>
              <a:t>is the first university to meet the newly established HEC accreditation and received a very positive report</a:t>
            </a:r>
            <a:r>
              <a:rPr lang="en-US" sz="2800" dirty="0" smtClean="0"/>
              <a:t>.</a:t>
            </a:r>
          </a:p>
          <a:p>
            <a:pPr marL="201168" lvl="1" indent="0">
              <a:lnSpc>
                <a:spcPct val="100000"/>
              </a:lnSpc>
              <a:buNone/>
            </a:pPr>
            <a:endParaRPr lang="en-US" sz="8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RUW is one of the first two universities listed on National Qualifications </a:t>
            </a:r>
            <a:r>
              <a:rPr lang="en-US" sz="2800" dirty="0" smtClean="0"/>
              <a:t>Framework. </a:t>
            </a:r>
            <a:endParaRPr lang="en-US" sz="2800" dirty="0"/>
          </a:p>
        </p:txBody>
      </p:sp>
      <p:sp>
        <p:nvSpPr>
          <p:cNvPr id="348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1524000" y="6450014"/>
            <a:ext cx="1854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8F7E36-16CD-4457-932D-8987E293199E}" type="datetime1">
              <a:rPr lang="en-US" altLang="en-US" smtClean="0">
                <a:solidFill>
                  <a:srgbClr val="FFFFFF"/>
                </a:solidFill>
                <a:latin typeface="Candara" panose="020E0502030303020204" pitchFamily="34" charset="0"/>
              </a:rPr>
              <a:t>18/04/2016</a:t>
            </a:fld>
            <a:endParaRPr lang="en-US" altLang="en-US" smtClean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3482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cap="none" smtClean="0">
                <a:solidFill>
                  <a:srgbClr val="FFFFFF"/>
                </a:solidFill>
                <a:latin typeface="Candara" panose="020E0502030303020204" pitchFamily="34" charset="0"/>
              </a:rPr>
              <a:t>RUW Conference on Women and Society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9906001" y="6445251"/>
            <a:ext cx="6445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CC74777D-2349-463A-8025-4A191918D3D7}" type="slidenum">
              <a:rPr lang="en-US" altLang="en-US" sz="1100" b="1">
                <a:solidFill>
                  <a:srgbClr val="FFFFFF"/>
                </a:solidFill>
                <a:latin typeface="Candara" panose="020E0502030303020204" pitchFamily="34" charset="0"/>
              </a:rPr>
              <a:pPr algn="ctr"/>
              <a:t>2</a:t>
            </a:fld>
            <a:endParaRPr lang="en-US" altLang="en-US" sz="1100" b="1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pic>
        <p:nvPicPr>
          <p:cNvPr id="3482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75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52500"/>
            <a:ext cx="6203950" cy="587375"/>
          </a:xfrm>
        </p:spPr>
        <p:txBody>
          <a:bodyPr anchor="ctr">
            <a:no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733572"/>
                </a:solidFill>
                <a:latin typeface="Candara" panose="020E0502030303020204" pitchFamily="34" charset="0"/>
              </a:rPr>
              <a:t>Some of the Achievements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749299" y="1816100"/>
            <a:ext cx="10823577" cy="5014913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 smtClean="0"/>
              <a:t>CBFS </a:t>
            </a:r>
            <a:r>
              <a:rPr lang="en-US" sz="2800" dirty="0"/>
              <a:t>received ‘Confidence’ in all three programmes in the Programmes-within-College review held in 2014 and recently received the validation of the NQF mapping of two of its programmes</a:t>
            </a:r>
            <a:r>
              <a:rPr lang="en-US" sz="2800" dirty="0" smtClean="0"/>
              <a:t>.</a:t>
            </a:r>
          </a:p>
          <a:p>
            <a:pPr marL="201168" lvl="1" indent="0">
              <a:lnSpc>
                <a:spcPct val="100000"/>
              </a:lnSpc>
              <a:buNone/>
            </a:pPr>
            <a:endParaRPr lang="en-US" sz="8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RUW Bachelor of Law programme reviewed by University of </a:t>
            </a:r>
            <a:r>
              <a:rPr lang="en-US" sz="2800" dirty="0" smtClean="0"/>
              <a:t>Cambridge</a:t>
            </a:r>
          </a:p>
          <a:p>
            <a:pPr marL="201168" lvl="1" indent="0">
              <a:lnSpc>
                <a:spcPct val="100000"/>
              </a:lnSpc>
              <a:buNone/>
            </a:pPr>
            <a:endParaRPr lang="en-US" sz="8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 smtClean="0"/>
              <a:t>RUW hosted the MENA Moot court competition and our team came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from 15 teams.</a:t>
            </a:r>
          </a:p>
          <a:p>
            <a:pPr marL="201168" lvl="1" indent="0">
              <a:lnSpc>
                <a:spcPct val="100000"/>
              </a:lnSpc>
              <a:buNone/>
            </a:pPr>
            <a:endParaRPr lang="en-US" sz="800" dirty="0" smtClean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 smtClean="0"/>
              <a:t>RUW </a:t>
            </a:r>
            <a:r>
              <a:rPr lang="en-US" sz="2800" dirty="0"/>
              <a:t>Achieved 6 Medals in Bahrain National Skills Competition in fashion design and graphic design.</a:t>
            </a:r>
          </a:p>
        </p:txBody>
      </p:sp>
      <p:sp>
        <p:nvSpPr>
          <p:cNvPr id="348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1524000" y="6450014"/>
            <a:ext cx="1854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8F7E36-16CD-4457-932D-8987E293199E}" type="datetime1">
              <a:rPr lang="en-US" altLang="en-US" smtClean="0">
                <a:solidFill>
                  <a:srgbClr val="FFFFFF"/>
                </a:solidFill>
                <a:latin typeface="Candara" panose="020E0502030303020204" pitchFamily="34" charset="0"/>
              </a:rPr>
              <a:t>18/04/2016</a:t>
            </a:fld>
            <a:endParaRPr lang="en-US" altLang="en-US" smtClean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3482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cap="none" smtClean="0">
                <a:solidFill>
                  <a:srgbClr val="FFFFFF"/>
                </a:solidFill>
                <a:latin typeface="Candara" panose="020E0502030303020204" pitchFamily="34" charset="0"/>
              </a:rPr>
              <a:t>RUW Conference on Women and Society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9906001" y="6445251"/>
            <a:ext cx="6445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CC74777D-2349-463A-8025-4A191918D3D7}" type="slidenum">
              <a:rPr lang="en-US" altLang="en-US" sz="1100" b="1">
                <a:solidFill>
                  <a:srgbClr val="FFFFFF"/>
                </a:solidFill>
                <a:latin typeface="Candara" panose="020E0502030303020204" pitchFamily="34" charset="0"/>
              </a:rPr>
              <a:pPr algn="ctr"/>
              <a:t>3</a:t>
            </a:fld>
            <a:endParaRPr lang="en-US" altLang="en-US" sz="1100" b="1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pic>
        <p:nvPicPr>
          <p:cNvPr id="3482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67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40368"/>
            <a:ext cx="10058400" cy="65319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733572"/>
                </a:solidFill>
                <a:latin typeface="Candara" panose="020E0502030303020204" pitchFamily="34" charset="0"/>
              </a:rPr>
              <a:t>Programmes at RUW</a:t>
            </a:r>
            <a:endParaRPr lang="en-US" sz="3600" b="1" dirty="0">
              <a:solidFill>
                <a:srgbClr val="733572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10393680" cy="3964094"/>
          </a:xfrm>
        </p:spPr>
        <p:txBody>
          <a:bodyPr/>
          <a:lstStyle/>
          <a:p>
            <a:pPr lvl="0"/>
            <a:r>
              <a:rPr lang="en-US" sz="2800" u="sng" dirty="0">
                <a:solidFill>
                  <a:schemeClr val="tx1"/>
                </a:solidFill>
                <a:latin typeface="Candara" panose="020E0502030303020204" pitchFamily="34" charset="0"/>
              </a:rPr>
              <a:t>In recent years RUW has expanded its curriculum offerings by implementing new programmes such as</a:t>
            </a:r>
            <a:r>
              <a:rPr lang="en-US" sz="2800" u="sng" dirty="0" smtClean="0">
                <a:solidFill>
                  <a:schemeClr val="tx1"/>
                </a:solidFill>
                <a:latin typeface="Candara" panose="020E0502030303020204" pitchFamily="34" charset="0"/>
              </a:rPr>
              <a:t>:</a:t>
            </a:r>
          </a:p>
          <a:p>
            <a:pPr lvl="0"/>
            <a:endParaRPr lang="en-US" sz="800" u="sng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Candara" panose="020E0502030303020204" pitchFamily="34" charset="0"/>
              </a:rPr>
              <a:t>Bachelor of Business in Marketing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Candara" panose="020E0502030303020204" pitchFamily="34" charset="0"/>
              </a:rPr>
              <a:t>B.Arch. in Architectural Design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Candara" panose="020E0502030303020204" pitchFamily="34" charset="0"/>
              </a:rPr>
              <a:t>Master of Design Management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Candara" panose="020E0502030303020204" pitchFamily="34" charset="0"/>
              </a:rPr>
              <a:t>Master of Fine Art in Drawing and painting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Candara" panose="020E0502030303020204" pitchFamily="34" charset="0"/>
              </a:rPr>
              <a:t>Bachelor  of Law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88DC-E976-42F6-8C49-1E79C5A68369}" type="datetime1">
              <a:rPr lang="en-US" smtClean="0"/>
              <a:t>18/04/2016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RUW Conference on Women and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400E-735D-4E00-90C0-023A630E18B9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2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733572"/>
                </a:solidFill>
                <a:latin typeface="Candara" panose="020E0502030303020204" pitchFamily="34" charset="0"/>
              </a:rPr>
              <a:t>Colleges at RUW</a:t>
            </a:r>
            <a:endParaRPr lang="en-US" sz="3600" b="1" dirty="0">
              <a:solidFill>
                <a:srgbClr val="733572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4163" lvl="0" indent="-284163">
              <a:buClr>
                <a:srgbClr val="92278F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200" b="1" dirty="0">
                <a:solidFill>
                  <a:prstClr val="black">
                    <a:lumMod val="75000"/>
                  </a:prstClr>
                </a:solidFill>
              </a:rPr>
              <a:t>College of Art and Design</a:t>
            </a:r>
          </a:p>
          <a:p>
            <a:pPr marL="284163" lvl="0" indent="-284163">
              <a:buClr>
                <a:srgbClr val="92278F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200" b="1" dirty="0">
                <a:solidFill>
                  <a:prstClr val="black">
                    <a:lumMod val="75000"/>
                  </a:prstClr>
                </a:solidFill>
              </a:rPr>
              <a:t>College of Business and Financial Sciences</a:t>
            </a:r>
          </a:p>
          <a:p>
            <a:pPr marL="284163" lvl="0" indent="-284163">
              <a:buClr>
                <a:srgbClr val="92278F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200" b="1" dirty="0">
                <a:solidFill>
                  <a:prstClr val="black">
                    <a:lumMod val="75000"/>
                  </a:prstClr>
                </a:solidFill>
              </a:rPr>
              <a:t>College of Information Technology</a:t>
            </a:r>
          </a:p>
          <a:p>
            <a:pPr marL="284163" lvl="0" indent="-284163">
              <a:buClr>
                <a:srgbClr val="92278F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200" b="1" dirty="0">
                <a:solidFill>
                  <a:prstClr val="black">
                    <a:lumMod val="75000"/>
                  </a:prstClr>
                </a:solidFill>
              </a:rPr>
              <a:t>College of Law</a:t>
            </a:r>
          </a:p>
          <a:p>
            <a:pPr marL="284163" lvl="0" indent="-284163">
              <a:buClr>
                <a:srgbClr val="92278F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200" b="1" dirty="0">
                <a:solidFill>
                  <a:prstClr val="black">
                    <a:lumMod val="75000"/>
                  </a:prstClr>
                </a:solidFill>
              </a:rPr>
              <a:t>Center for General Studies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88DC-E976-42F6-8C49-1E79C5A68369}" type="datetime1">
              <a:rPr lang="en-US" smtClean="0"/>
              <a:t>18/04/2016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RUW Conference on Women and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400E-735D-4E00-90C0-023A630E18B9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3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733572"/>
                </a:solidFill>
                <a:latin typeface="Candara" panose="020E0502030303020204" pitchFamily="34" charset="0"/>
              </a:rPr>
              <a:t>Conference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14051"/>
          </a:xfrm>
        </p:spPr>
        <p:txBody>
          <a:bodyPr>
            <a:normAutofit lnSpcReduction="10000"/>
          </a:bodyPr>
          <a:lstStyle/>
          <a:p>
            <a:pPr marL="0" marR="0" indent="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u="sng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 the next 2 days this conference will be exploring many themes such as :</a:t>
            </a:r>
          </a:p>
          <a:p>
            <a:pPr lv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Women in Business and Leadership</a:t>
            </a:r>
          </a:p>
          <a:p>
            <a:pPr lv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Women in Innovation and Technology</a:t>
            </a:r>
          </a:p>
          <a:p>
            <a:pPr lv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Women and legislation and human rights</a:t>
            </a:r>
          </a:p>
          <a:p>
            <a:pPr lv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Women in Art &amp; Design</a:t>
            </a:r>
          </a:p>
          <a:p>
            <a:pPr lvl="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Women across cultures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88DC-E976-42F6-8C49-1E79C5A68369}" type="datetime1">
              <a:rPr lang="en-US" smtClean="0"/>
              <a:t>18/04/2016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RUW Conference on Women and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400E-735D-4E00-90C0-023A630E18B9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23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A7F0B0-D323-4375-9290-6C3E0D45BA11}" type="datetime1">
              <a:rPr lang="en-US" altLang="en-US" smtClean="0">
                <a:solidFill>
                  <a:srgbClr val="FFFFFF"/>
                </a:solidFill>
              </a:rPr>
              <a:t>18/04/2016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cap="none" smtClean="0">
                <a:solidFill>
                  <a:srgbClr val="FFFFFF"/>
                </a:solidFill>
              </a:rPr>
              <a:t>RUW Conference on Women and Society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9AA00F-6997-49F6-8D59-AF1E0DE90155}" type="slidenum">
              <a:rPr lang="en-US" altLang="en-US" smtClean="0">
                <a:solidFill>
                  <a:srgbClr val="FFFFFF"/>
                </a:solidFill>
              </a:rPr>
              <a:pPr/>
              <a:t>7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pic>
        <p:nvPicPr>
          <p:cNvPr id="3379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7899" y="809626"/>
            <a:ext cx="92053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8B4189"/>
                </a:solidFill>
                <a:latin typeface="+mj-lt"/>
              </a:rPr>
              <a:t>GRADUATION STATISTICS AY 2008-09 TILL AY </a:t>
            </a:r>
            <a:r>
              <a:rPr lang="en-US" sz="3200" b="1" dirty="0" smtClean="0">
                <a:solidFill>
                  <a:srgbClr val="8B4189"/>
                </a:solidFill>
                <a:latin typeface="+mj-lt"/>
              </a:rPr>
              <a:t>2015-16</a:t>
            </a:r>
            <a:endParaRPr lang="en-US" sz="3200" b="1" dirty="0">
              <a:solidFill>
                <a:srgbClr val="8B4189"/>
              </a:solidFill>
              <a:latin typeface="+mj-lt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848365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584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5"/>
          <p:cNvSpPr>
            <a:spLocks noGrp="1"/>
          </p:cNvSpPr>
          <p:nvPr>
            <p:ph type="title"/>
          </p:nvPr>
        </p:nvSpPr>
        <p:spPr>
          <a:xfrm>
            <a:off x="1743076" y="904876"/>
            <a:ext cx="3581400" cy="533400"/>
          </a:xfrm>
        </p:spPr>
        <p:txBody>
          <a:bodyPr anchor="ctr">
            <a:noAutofit/>
          </a:bodyPr>
          <a:lstStyle/>
          <a:p>
            <a:pPr>
              <a:defRPr/>
            </a:pPr>
            <a:r>
              <a:rPr lang="en-US" b="1" cap="small" spc="100" dirty="0">
                <a:solidFill>
                  <a:srgbClr val="7030A0"/>
                </a:solidFill>
              </a:rPr>
              <a:t>Class of 2009</a:t>
            </a:r>
          </a:p>
        </p:txBody>
      </p:sp>
      <p:sp>
        <p:nvSpPr>
          <p:cNvPr id="77831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67C911-D74F-4E39-9148-F29E2D956F1A}" type="datetime1">
              <a:rPr lang="en-US" altLang="en-US" smtClean="0">
                <a:solidFill>
                  <a:schemeClr val="tx2"/>
                </a:solidFill>
              </a:rPr>
              <a:t>18/04/2016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77833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RUW Conference on Women and Society</a:t>
            </a:r>
          </a:p>
        </p:txBody>
      </p:sp>
      <p:sp>
        <p:nvSpPr>
          <p:cNvPr id="778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C4758E-B955-4D4D-B999-A6067DCD1536}" type="slidenum">
              <a:rPr lang="en-US" altLang="en-US" smtClean="0">
                <a:solidFill>
                  <a:schemeClr val="tx2"/>
                </a:solidFill>
              </a:rPr>
              <a:pPr/>
              <a:t>8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pic>
        <p:nvPicPr>
          <p:cNvPr id="77828" name="Picture 9" descr="0 (35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555626"/>
            <a:ext cx="3941734" cy="276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11" descr="0 (500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3505207"/>
            <a:ext cx="3941734" cy="275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10" descr="0 (364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28800"/>
            <a:ext cx="5751512" cy="391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21892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/>
          <p:cNvSpPr>
            <a:spLocks noGrp="1"/>
          </p:cNvSpPr>
          <p:nvPr>
            <p:ph type="title"/>
          </p:nvPr>
        </p:nvSpPr>
        <p:spPr>
          <a:xfrm>
            <a:off x="1128713" y="935744"/>
            <a:ext cx="3886200" cy="609600"/>
          </a:xfrm>
        </p:spPr>
        <p:txBody>
          <a:bodyPr anchor="ctr">
            <a:noAutofit/>
          </a:bodyPr>
          <a:lstStyle/>
          <a:p>
            <a:pPr>
              <a:defRPr/>
            </a:pPr>
            <a:r>
              <a:rPr lang="en-US" b="1" cap="small" spc="100" dirty="0">
                <a:solidFill>
                  <a:srgbClr val="7030A0"/>
                </a:solidFill>
              </a:rPr>
              <a:t>Class of 2010</a:t>
            </a:r>
          </a:p>
        </p:txBody>
      </p:sp>
      <p:sp>
        <p:nvSpPr>
          <p:cNvPr id="78854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06E709-6AEF-484E-A2A5-851CAD12EBBF}" type="datetime1">
              <a:rPr lang="en-US" altLang="en-US" smtClean="0">
                <a:solidFill>
                  <a:schemeClr val="tx2"/>
                </a:solidFill>
              </a:rPr>
              <a:t>18/04/2016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7885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</a:rPr>
              <a:t>RUW Conference on Women and Society</a:t>
            </a:r>
          </a:p>
        </p:txBody>
      </p:sp>
      <p:sp>
        <p:nvSpPr>
          <p:cNvPr id="788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CA8266-8664-4FB4-8E98-258C0F5BA6C2}" type="slidenum">
              <a:rPr lang="en-US" altLang="en-US" smtClean="0">
                <a:solidFill>
                  <a:schemeClr val="tx2"/>
                </a:solidFill>
              </a:rPr>
              <a:pPr/>
              <a:t>9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pic>
        <p:nvPicPr>
          <p:cNvPr id="78852" name="Picture 5" descr="BLJ_0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34" y="1706388"/>
            <a:ext cx="6438902" cy="4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9" descr="BLJ_02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618950"/>
            <a:ext cx="439420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91"/>
            <a:ext cx="2057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2909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d Violet">
    <a:dk1>
      <a:sysClr val="windowText" lastClr="000000"/>
    </a:dk1>
    <a:lt1>
      <a:sysClr val="window" lastClr="FFFFFF"/>
    </a:lt1>
    <a:dk2>
      <a:srgbClr val="454551"/>
    </a:dk2>
    <a:lt2>
      <a:srgbClr val="D8D9DC"/>
    </a:lt2>
    <a:accent1>
      <a:srgbClr val="E32D91"/>
    </a:accent1>
    <a:accent2>
      <a:srgbClr val="C830CC"/>
    </a:accent2>
    <a:accent3>
      <a:srgbClr val="4EA6DC"/>
    </a:accent3>
    <a:accent4>
      <a:srgbClr val="4775E7"/>
    </a:accent4>
    <a:accent5>
      <a:srgbClr val="8971E1"/>
    </a:accent5>
    <a:accent6>
      <a:srgbClr val="D54773"/>
    </a:accent6>
    <a:hlink>
      <a:srgbClr val="6B9F25"/>
    </a:hlink>
    <a:folHlink>
      <a:srgbClr val="8C8C8C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170</TotalTime>
  <Words>429</Words>
  <Application>Microsoft Office PowerPoint</Application>
  <PresentationFormat>Widescreen</PresentationFormat>
  <Paragraphs>100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Candara</vt:lpstr>
      <vt:lpstr>Wingdings</vt:lpstr>
      <vt:lpstr>Retrospect</vt:lpstr>
      <vt:lpstr>A Journey of Excellence    </vt:lpstr>
      <vt:lpstr>Some of the Achievements</vt:lpstr>
      <vt:lpstr>Some of the Achievements</vt:lpstr>
      <vt:lpstr>Programmes at RUW</vt:lpstr>
      <vt:lpstr>Colleges at RUW</vt:lpstr>
      <vt:lpstr>Conference Themes</vt:lpstr>
      <vt:lpstr>PowerPoint Presentation</vt:lpstr>
      <vt:lpstr>Class of 2009</vt:lpstr>
      <vt:lpstr>Class of 2010</vt:lpstr>
      <vt:lpstr>Class of 2011</vt:lpstr>
      <vt:lpstr>Class of 2012</vt:lpstr>
      <vt:lpstr>Class of 2013</vt:lpstr>
      <vt:lpstr>Class of 2014</vt:lpstr>
      <vt:lpstr>Class of 2015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Suri</dc:creator>
  <cp:lastModifiedBy>omar</cp:lastModifiedBy>
  <cp:revision>12</cp:revision>
  <dcterms:created xsi:type="dcterms:W3CDTF">2016-04-04T09:05:41Z</dcterms:created>
  <dcterms:modified xsi:type="dcterms:W3CDTF">2016-04-18T17:58:42Z</dcterms:modified>
</cp:coreProperties>
</file>